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327" r:id="rId5"/>
    <p:sldId id="319" r:id="rId6"/>
    <p:sldId id="320" r:id="rId7"/>
    <p:sldId id="299" r:id="rId8"/>
    <p:sldId id="326" r:id="rId9"/>
    <p:sldId id="300" r:id="rId10"/>
    <p:sldId id="321" r:id="rId11"/>
    <p:sldId id="302" r:id="rId12"/>
    <p:sldId id="303" r:id="rId13"/>
    <p:sldId id="328" r:id="rId14"/>
    <p:sldId id="304" r:id="rId15"/>
    <p:sldId id="305" r:id="rId16"/>
    <p:sldId id="306" r:id="rId17"/>
    <p:sldId id="317" r:id="rId18"/>
    <p:sldId id="307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8" r:id="rId2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9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5FFD82-5496-7AE2-7A18-6B34DED072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98CFC70-438B-584F-9C9D-ADFD286D87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864E12F-5309-D9D9-F86F-A42C45DB5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F83C817-3FBD-44B6-7E19-E6EBA3B1D2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A82F326-5CA1-6DDE-B0D4-90E6EDA99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0064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D1E4C7-7683-13A8-D97E-71BF93DE2B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93C2EFE6-2FCC-B8A4-89F8-38B5F9FAB3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6D5D146-7048-F640-61D6-94F16FB95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ED60F66-8216-A533-DA9C-79D4BFC16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12EF8A9-3F7A-8893-0D4A-4DE847B82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8625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2332D1D-565C-B740-8D44-9D2B00E4FB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83D5A3EE-56AC-E3D2-9F25-5F62AA4D97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B86ADC1-6FAC-3685-A480-56CFB748D9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A2CC688-0C57-DD60-D279-14ABF9BC7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E55F1A8-85F3-7F5D-544D-620334E183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349697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192EEC-E849-BE46-09A8-ECA1AD74F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05A4336-C7C5-2D70-0BC0-367EAB144A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1385C78-6DC4-5DAF-6CD5-60EF5658C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893AA74-D90D-65D0-A37C-6BD708460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DAA6BCD9-9A51-EB52-2789-4E61D8D26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40182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CB6498-DF53-44A7-0ED3-1A909B9A92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042846C-E10E-8FC3-DA71-981AABC40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7BFF0857-A0BC-0D8D-67B2-528FBEA4D5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15823AE-51D8-39E3-3FDF-816A94BA4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4ECFEE4-3C7A-38FD-14F6-159EBAA6D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7797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C4BF82-2501-84AE-E09B-C8871C67A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D0EF10D-1018-0F88-4111-43456DB096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C7C8E44-49B7-AE1A-9D1E-F107551EAD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9DD2B51-03DF-9C2F-4F1F-1C5DC16E9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07B9EAF-627E-F916-3DBC-B448D4E68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5518D29-0982-0E92-C5AC-430DE11E9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26724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C60620-B960-8BBC-C3E7-11C2C44B1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76C8F1E-CB62-EE94-AD05-37F5E04D4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719820F-B9F9-06B4-006D-1D1BC8E144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D97158E0-AB66-A809-9F2A-BDB712C6054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CAEF0B44-04D9-45B7-5F50-4AEB3A47D6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82E071B-BBA3-825C-16C0-7E59B396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7DC7FA7-0089-6184-383F-F93702BC5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C4DE8E8-1A1E-1FAA-2EEA-BA5F7D8AA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6491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76D2A5-8112-8AEB-7359-C73D28C9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206E1FF-B642-97D4-B964-53DC35056F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1913DF9-D87B-63E8-89F1-5D9720276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10D90055-5FA5-2A3A-530B-903395E62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44377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A8E0CCBB-2CBD-045C-3F7D-E87A082A1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711716D5-3C1A-AC22-C399-B4AAA3EC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16F4318-59C9-29AA-5F13-F9FC43F69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1386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C53101-5EF1-4018-D7F0-6BF7A17B8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A9379B5-40F5-138F-EA51-1F137728D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7BD9183-27ED-A93F-15C5-3FF9EBB4CD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A2F446B-CA51-67F5-DC1F-6EA7C375E5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B403B58-E66B-FD08-DF8C-DA2FA88CE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5D598ED-E7A6-3ADF-F67C-B9C87DB3B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46017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76AB61A-4BD8-2985-E849-87DFB4387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33E0D33B-5487-9519-9E11-1D4D552209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04EB5C75-6DC0-BF71-E215-7FC8C087D5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112F45D-E2AF-1911-45EF-69C9EEF079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684187B-3DD0-28BE-DF07-A642F679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3C08E6-F692-89F7-6C55-3C4976209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8303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639B5B6-429A-C3E9-5825-797786F24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8CD6D8E-412A-F46A-E24E-AFFF1DE4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099947D-76B3-82F9-DFC8-03DA8F7DC8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A9912E-12F6-4DF3-B11E-2F2EB13659CD}" type="datetimeFigureOut">
              <a:rPr lang="pt-BR" smtClean="0"/>
              <a:t>08/04/2026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B16689B-B6EF-FFD9-9DA6-7C66AD6130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6A4ACFB-F0CC-1A28-B21E-387C8DA897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F06C2DB-0A9B-4DFA-9B76-E4A1C69D104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9380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planalto.gov.br/ccivil_03/constituicao/Constituicao.htm#art40%C2%A78" TargetMode="External"/><Relationship Id="rId3" Type="http://schemas.openxmlformats.org/officeDocument/2006/relationships/hyperlink" Target="https://www.planalto.gov.br/ccivil_03/constituicao/Constituicao.htm#art40%C2%A71i" TargetMode="External"/><Relationship Id="rId7" Type="http://schemas.openxmlformats.org/officeDocument/2006/relationships/hyperlink" Target="https://www.planalto.gov.br/ccivil_03/constituicao/Constituicao.htm#art40%C2%A77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planalto.gov.br/ccivil_03/constituicao/Constituicao.htm#art40%C2%A75" TargetMode="External"/><Relationship Id="rId5" Type="http://schemas.openxmlformats.org/officeDocument/2006/relationships/hyperlink" Target="https://www.planalto.gov.br/ccivil_03/constituicao/Constituicao.htm#art40%C2%A73" TargetMode="External"/><Relationship Id="rId4" Type="http://schemas.openxmlformats.org/officeDocument/2006/relationships/hyperlink" Target="https://www.planalto.gov.br/ccivil_03/constituicao/Constituicao.htm#art40%C2%A71ii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9A91D28-9A4A-148F-A658-CB65B92449FF}"/>
              </a:ext>
            </a:extLst>
          </p:cNvPr>
          <p:cNvSpPr/>
          <p:nvPr/>
        </p:nvSpPr>
        <p:spPr>
          <a:xfrm>
            <a:off x="1" y="-54687"/>
            <a:ext cx="12191999" cy="6912687"/>
          </a:xfrm>
          <a:prstGeom prst="rect">
            <a:avLst/>
          </a:prstGeom>
          <a:gradFill flip="none" rotWithShape="1">
            <a:gsLst>
              <a:gs pos="0">
                <a:srgbClr val="EFEFEF"/>
              </a:gs>
              <a:gs pos="91000">
                <a:srgbClr val="EFEFEF"/>
              </a:gs>
              <a:gs pos="100000">
                <a:srgbClr val="DDDCDB"/>
              </a:gs>
              <a:gs pos="100000">
                <a:srgbClr val="DDDCD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2" name="Imagem 21" descr="Uma imagem contendo nome da empresa&#10;&#10;O conteúdo gerado por IA pode estar incorreto.">
            <a:extLst>
              <a:ext uri="{FF2B5EF4-FFF2-40B4-BE49-F238E27FC236}">
                <a16:creationId xmlns:a16="http://schemas.microsoft.com/office/drawing/2014/main" id="{DD6FA007-AF47-6527-E6F8-62F1B3E8A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393" y="192303"/>
            <a:ext cx="3073213" cy="2545140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47F8B0A1-B0CC-9C5C-76DC-7113F0A9B2A2}"/>
              </a:ext>
            </a:extLst>
          </p:cNvPr>
          <p:cNvSpPr txBox="1"/>
          <p:nvPr/>
        </p:nvSpPr>
        <p:spPr>
          <a:xfrm>
            <a:off x="1452161" y="3309557"/>
            <a:ext cx="9287676" cy="2283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2913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Aposentadorias e Pensão no RPPS pós-reforma: interpretação, autonomia local e soluções práticas</a:t>
            </a:r>
          </a:p>
          <a:p>
            <a:pPr algn="ctr" defTabSz="102913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3600" b="1" dirty="0">
                <a:solidFill>
                  <a:schemeClr val="bg1">
                    <a:lumMod val="50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Da norma à realidade!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E7C8C34A-1D73-5AE5-3C7C-BFC0520C67D6}"/>
              </a:ext>
            </a:extLst>
          </p:cNvPr>
          <p:cNvSpPr txBox="1"/>
          <p:nvPr/>
        </p:nvSpPr>
        <p:spPr>
          <a:xfrm>
            <a:off x="10223835" y="1426222"/>
            <a:ext cx="1968163" cy="402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29135">
              <a:lnSpc>
                <a:spcPct val="90000"/>
              </a:lnSpc>
              <a:spcBef>
                <a:spcPct val="0"/>
              </a:spcBef>
              <a:defRPr/>
            </a:pPr>
            <a:r>
              <a:rPr lang="pt-B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Dr. Tiago</a:t>
            </a:r>
          </a:p>
          <a:p>
            <a:pPr algn="ctr" defTabSz="1029135">
              <a:lnSpc>
                <a:spcPct val="90000"/>
              </a:lnSpc>
              <a:spcBef>
                <a:spcPct val="0"/>
              </a:spcBef>
              <a:defRPr/>
            </a:pPr>
            <a:r>
              <a:rPr lang="pt-BR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Oliveira</a:t>
            </a:r>
            <a:endParaRPr lang="pt-BR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  <a:sym typeface="Arial"/>
            </a:endParaRP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F2006713-297F-A003-C1B2-34FB3C7EB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23" t="5808" r="28039" b="64537"/>
          <a:stretch>
            <a:fillRect/>
          </a:stretch>
        </p:blipFill>
        <p:spPr>
          <a:xfrm>
            <a:off x="10804192" y="568842"/>
            <a:ext cx="807448" cy="85738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68275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EBC544-9366-46F7-3042-CF9D3436E7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145E3C5-CBAD-415E-AEAB-0E0A6677C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793C5FA5-480A-FD93-CF83-7E3238BCAFDA}"/>
              </a:ext>
            </a:extLst>
          </p:cNvPr>
          <p:cNvSpPr txBox="1"/>
          <p:nvPr/>
        </p:nvSpPr>
        <p:spPr>
          <a:xfrm>
            <a:off x="313902" y="674400"/>
            <a:ext cx="1156419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assemelhadas</a:t>
            </a:r>
          </a:p>
          <a:p>
            <a:r>
              <a:rPr lang="pt-BR" sz="22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pPr algn="just"/>
            <a:endParaRPr lang="pt-BR" sz="2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7º O ente federativo deverá comprovar à Secretaria de Regime Próprio e Complementar, </a:t>
            </a:r>
            <a:r>
              <a:rPr lang="pt-BR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até 10 de dezembro de 2026</a:t>
            </a:r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sob pena de suspensão dos termos de acordo do parcelamento previstos no art. 4º, cumulativamente, as seguintes condições: </a:t>
            </a:r>
          </a:p>
          <a:p>
            <a:pPr algn="just"/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- adoção de regras de elegibilidade, de cálculo e de reajustamento dos benefícios que: </a:t>
            </a:r>
          </a:p>
          <a:p>
            <a:pPr algn="just"/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a) observem o disposto nos incisos I e III do § 1º e nos §§ 3º a 5º, 7º e 8º do art. 40 da Constituição Federal, e no art. 164 desta Portaria; </a:t>
            </a:r>
          </a:p>
          <a:p>
            <a:pPr algn="just"/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b) sejam aplicáveis para os atuais segurados do RPPS e para os que ingressarem após a publicação das novas regras; </a:t>
            </a:r>
          </a:p>
          <a:p>
            <a:pPr algn="just"/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c) sejam, no mínimo, assemelhadas às aplicáveis aos segurados do RPPS da União, aproximando-se das regras previstas na Emenda Constitucional nº 103, de 12 de novembro de 2019, conforme análise a ser procedida pela Secretaria de Regime Próprio e Complementar; e </a:t>
            </a:r>
          </a:p>
          <a:p>
            <a:pPr algn="just"/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d) contribuam efetivamente para o atingimento e a manutenção do equilíbrio financeiro e atuarial do regime </a:t>
            </a:r>
            <a:r>
              <a:rPr lang="pt-BR" sz="2200" dirty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(art. 7º, Anexo XVII, Portaria MTP nº 1.467/2022, redação da Portaria MPS nº 2.010/2025)</a:t>
            </a:r>
          </a:p>
        </p:txBody>
      </p:sp>
    </p:spTree>
    <p:extLst>
      <p:ext uri="{BB962C8B-B14F-4D97-AF65-F5344CB8AC3E}">
        <p14:creationId xmlns:p14="http://schemas.microsoft.com/office/powerpoint/2010/main" val="57775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BE33BC-164E-64ED-0400-A6DD5A548E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778766E-1BAD-4610-5989-80F716AB58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27521F79-FD57-37CB-6B9B-61CC7060C2DC}"/>
              </a:ext>
            </a:extLst>
          </p:cNvPr>
          <p:cNvSpPr txBox="1"/>
          <p:nvPr/>
        </p:nvSpPr>
        <p:spPr>
          <a:xfrm>
            <a:off x="335270" y="428178"/>
            <a:ext cx="11521459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assemelhadas</a:t>
            </a:r>
          </a:p>
          <a:p>
            <a:r>
              <a:rPr lang="pt-BR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pPr algn="just"/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“a) observem o disposto nos incisos I e III do § 1º e nos §§ 3º a 5º, 7º e 8º do art. 40 da Constituição Federal, e no art. 164 desta Portaria</a:t>
            </a:r>
          </a:p>
          <a:p>
            <a:pPr algn="just"/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b) sejam aplicáveis para os atuais segurados do RPPS e para os que ingressarem após a publicação das novas regras</a:t>
            </a:r>
          </a:p>
          <a:p>
            <a:pPr algn="just"/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.....................................................................................</a:t>
            </a:r>
          </a:p>
          <a:p>
            <a:pPr algn="just"/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d) contribuam efetivamente para o atingimento e a manutenção do equilíbrio financeiro e atuarial do regime” </a:t>
            </a:r>
          </a:p>
          <a:p>
            <a:pPr algn="just"/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as regras implantadas devem abranger tanto segurados que ingressarão no regime, como os que já estão filiados ao RPPS;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necessidade de prévios e posteriores estudos atuariais, para demonstração do atingimento e/ou manutenção do equilíbrio financeiro e atuarial</a:t>
            </a:r>
          </a:p>
        </p:txBody>
      </p:sp>
    </p:spTree>
    <p:extLst>
      <p:ext uri="{BB962C8B-B14F-4D97-AF65-F5344CB8AC3E}">
        <p14:creationId xmlns:p14="http://schemas.microsoft.com/office/powerpoint/2010/main" val="2958637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04FC6-EA39-99B3-3598-15F397C7AE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EBBF923-4DCB-D48F-885F-C593656756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DCAD121-85FE-42E1-FBEE-2F5838513C16}"/>
              </a:ext>
            </a:extLst>
          </p:cNvPr>
          <p:cNvSpPr txBox="1"/>
          <p:nvPr/>
        </p:nvSpPr>
        <p:spPr>
          <a:xfrm>
            <a:off x="312201" y="982176"/>
            <a:ext cx="11567597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assemelhadas</a:t>
            </a:r>
          </a:p>
          <a:p>
            <a:r>
              <a:rPr lang="pt-BR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pPr algn="just"/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“c) sejam, no mínimo, assemelhadas às aplicáveis aos segurados do RPPS da União, </a:t>
            </a:r>
            <a:r>
              <a:rPr lang="pt-BR" sz="2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aproximando-se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das regras previstas na Emenda Constitucional nº 103, de 12 de novembro de 2019, conforme </a:t>
            </a:r>
            <a:r>
              <a:rPr lang="pt-BR" sz="2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análise a ser procedida pela Secretaria de Regime Próprio e Complementar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; e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.....................................................................................”</a:t>
            </a:r>
          </a:p>
          <a:p>
            <a:pPr algn="just"/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que é ‘assemelhada’?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Parecido? Similar? Próximo?</a:t>
            </a:r>
            <a:b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...que possuem características em comum. Quais?</a:t>
            </a:r>
          </a:p>
          <a:p>
            <a:pPr marL="727075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de regras comuns (permanente, de transição, de cálculo e reajustes)?</a:t>
            </a:r>
          </a:p>
          <a:p>
            <a:pPr marL="727075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de requisitos comuns (idade, contribuição, serv. pbl., pontos e pedágio)?</a:t>
            </a:r>
          </a:p>
        </p:txBody>
      </p:sp>
    </p:spTree>
    <p:extLst>
      <p:ext uri="{BB962C8B-B14F-4D97-AF65-F5344CB8AC3E}">
        <p14:creationId xmlns:p14="http://schemas.microsoft.com/office/powerpoint/2010/main" val="362529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BD9D5-F009-5423-4ED4-144DAC840A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0B98AE6-E741-AB1D-D760-20AC0CB43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C09CA6A-5B07-61AD-A3C1-AAC9FE09F8FC}"/>
              </a:ext>
            </a:extLst>
          </p:cNvPr>
          <p:cNvSpPr txBox="1"/>
          <p:nvPr/>
        </p:nvSpPr>
        <p:spPr>
          <a:xfrm>
            <a:off x="312201" y="398851"/>
            <a:ext cx="11567597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assemelhadas</a:t>
            </a:r>
          </a:p>
          <a:p>
            <a:r>
              <a:rPr lang="pt-BR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pPr algn="just"/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pt-BR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expressão “regras assemelhadas” às da União não exige identidade formal, mas equivalência material apta a assegurar resultados compatíveis com o equilíbrio financeiro e atuarial do regime. A não recepção das idades mínimas previstas na Emenda Constitucional nº 103, de 2019, não constitui, por si só, impedimento para que a norma local seja considerada assemelhada às da União, desde que o conjunto normativo adote critérios equivalentes e preserve o equilíbrio financeiro e atuarial.</a:t>
            </a:r>
          </a:p>
          <a:p>
            <a:pPr algn="just"/>
            <a:endParaRPr lang="pt-BR" sz="2400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4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disciplina local deve observar, de forma global, os parâmetros constitucionais vigentes, sendo inadmissível a instituição de regras permanentes que afastem, de modo geral, a exigência de idade mínima, pois a validade da reforma local condiciona-se à coerência do sistema normativo, à observância dos parâmetros constitucionais e à demonstração de equilíbrio financeiro e atuarial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(Divisão de Orientação e Informações Técnicas - DIOIT/CGNAL/DRPPS/SRPC/MPS. GESCON L688521/2025. Data: 11/2/2026)</a:t>
            </a:r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065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4E090-0C17-A910-7CEE-8DF13BC664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A383981-9657-67B6-D29F-8989CD676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982CF33-FF08-D627-6522-750799E3D278}"/>
              </a:ext>
            </a:extLst>
          </p:cNvPr>
          <p:cNvSpPr txBox="1"/>
          <p:nvPr/>
        </p:nvSpPr>
        <p:spPr>
          <a:xfrm>
            <a:off x="316847" y="213499"/>
            <a:ext cx="11558306" cy="652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2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assemelhadas</a:t>
            </a:r>
          </a:p>
          <a:p>
            <a:r>
              <a:rPr lang="pt-BR" sz="22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endParaRPr lang="pt-BR" altLang="pt-BR" sz="2200" dirty="0">
              <a:solidFill>
                <a:srgbClr val="00B05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altLang="pt-BR" sz="2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 Informativa SEI nº 99/2024/MPS</a:t>
            </a:r>
          </a:p>
          <a:p>
            <a:endParaRPr lang="pt-BR" altLang="pt-BR" sz="22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425333" indent="-425333" algn="just" defTabSz="1512258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 Constituição veda distinções entre servidores, salvo hipóteses taxativas previstas nos §§ 4º-A, 4º-B, 4º-C e § 5º do art. 40 da CF (</a:t>
            </a:r>
            <a:r>
              <a:rPr lang="fr-F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ADI 6.316/CE (2020), </a:t>
            </a: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ADI 6.917/MT (2022),</a:t>
            </a:r>
            <a:r>
              <a:rPr lang="it-IT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ADI 7.494/RO (2023), </a:t>
            </a: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MI 7.353/DF (2021))</a:t>
            </a:r>
          </a:p>
          <a:p>
            <a:pPr marL="425333" indent="-425333">
              <a:buFont typeface="Arial" panose="020B0604020202020204" pitchFamily="34" charset="0"/>
              <a:buChar char="•"/>
            </a:pPr>
            <a:endParaRPr lang="pt-BR" sz="22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425333" indent="-425333" algn="just" defTabSz="1512258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Regras diferenciadas somente para:</a:t>
            </a:r>
          </a:p>
          <a:p>
            <a:pPr marL="1774191" indent="-638000" algn="just" defTabSz="1512258">
              <a:buClr>
                <a:srgbClr val="000000"/>
              </a:buClr>
              <a:buFont typeface="+mj-lt"/>
              <a:buAutoNum type="romanLcPeriod"/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servidor com deficiência;</a:t>
            </a:r>
          </a:p>
          <a:p>
            <a:pPr marL="1774191" indent="-638000" algn="just" defTabSz="1512258">
              <a:buClr>
                <a:srgbClr val="000000"/>
              </a:buClr>
              <a:buFont typeface="+mj-lt"/>
              <a:buAutoNum type="romanLcPeriod"/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atividade de risco (policiais, agentes penais e socioeducativos);</a:t>
            </a:r>
          </a:p>
          <a:p>
            <a:pPr marL="1774191" indent="-638000" algn="just" defTabSz="1512258">
              <a:buClr>
                <a:srgbClr val="000000"/>
              </a:buClr>
              <a:buFont typeface="+mj-lt"/>
              <a:buAutoNum type="romanLcPeriod"/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exposição a agentes nocivos;</a:t>
            </a:r>
          </a:p>
          <a:p>
            <a:pPr marL="1774191" indent="-638000" algn="just" defTabSz="1512258">
              <a:buClr>
                <a:srgbClr val="000000"/>
              </a:buClr>
              <a:buFont typeface="+mj-lt"/>
              <a:buAutoNum type="romanLcPeriod"/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professores.</a:t>
            </a:r>
            <a:endParaRPr lang="fr-FR" sz="22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425333" indent="-425333" algn="just" defTabSz="1512258">
              <a:buClr>
                <a:srgbClr val="000000"/>
              </a:buClr>
              <a:buFont typeface="Arial" panose="020B0604020202020204" pitchFamily="34" charset="0"/>
              <a:buChar char="•"/>
            </a:pPr>
            <a:endParaRPr lang="fr-FR" sz="22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algn="just" defTabSz="1512258">
              <a:buClr>
                <a:srgbClr val="000000"/>
              </a:buClr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🚫 </a:t>
            </a:r>
            <a:r>
              <a:rPr lang="pt-BR" sz="2200" b="1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Não pode</a:t>
            </a: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:</a:t>
            </a:r>
          </a:p>
          <a:p>
            <a:pPr marL="1559555" lvl="2" indent="-425333" algn="just" defTabSz="1512258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criar novas categorias com aposentadoria especial;</a:t>
            </a:r>
          </a:p>
          <a:p>
            <a:pPr marL="1559555" lvl="2" indent="-425333" algn="just" defTabSz="1512258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ampliar critérios além de idade e tempo;</a:t>
            </a:r>
          </a:p>
          <a:p>
            <a:pPr marL="1559555" lvl="2" indent="-425333" algn="just" defTabSz="1512258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pt-BR" sz="22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dispensar tempo mínimo de contribuição.</a:t>
            </a:r>
          </a:p>
        </p:txBody>
      </p:sp>
    </p:spTree>
    <p:extLst>
      <p:ext uri="{BB962C8B-B14F-4D97-AF65-F5344CB8AC3E}">
        <p14:creationId xmlns:p14="http://schemas.microsoft.com/office/powerpoint/2010/main" val="2784372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81273-FB69-9BA2-9B9F-28A2C00FF5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F120376-FE60-7C84-0D62-ADB3E0159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D87C2069-B410-56A0-C596-38B744AFF851}"/>
              </a:ext>
            </a:extLst>
          </p:cNvPr>
          <p:cNvSpPr txBox="1"/>
          <p:nvPr/>
        </p:nvSpPr>
        <p:spPr>
          <a:xfrm>
            <a:off x="425153" y="243512"/>
            <a:ext cx="11341694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assemelhadas</a:t>
            </a:r>
          </a:p>
          <a:p>
            <a:r>
              <a:rPr lang="pt-BR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pPr algn="just"/>
            <a:endParaRPr lang="pt-BR"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164. Os requisitos e critérios para a concessão, cálculo e reajustamento das aposentadorias e da pensão por morte previstas no art. 40 da Constituição Federal serão estabelecidos pelo ente federativo com amparo em parâmetros técnico-atuariais que preservem o equilíbrio financeiro e atuarial de que trata esse artigo em sua redação vigente dada pela Emenda Constitucional nº 103, de 2019, bem como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observarão as seguintes prescrições nele expressas: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- as idades mínimas para aposentadoria deverão ser definidas mediante emenda às Constituições ou Leis Orgânicas;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II - deverão ser estabelecidos em lei complementar do ente federativo: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a) o tempo de contribuição e os demais requisitos de concessão de aposentadoria; e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b) o tempo mínimo de efetivo exercício das funções de magistério na educação infantil e no ensino fundamental e médio, observado o disposto no § 1º, para que os ocupantes do cargo de professor tenham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idade mínima reduzida em 5 (cinco) anos em relação às idades dos demais segurados do RPPS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definidas conforme inciso I;</a:t>
            </a:r>
          </a:p>
        </p:txBody>
      </p:sp>
    </p:spTree>
    <p:extLst>
      <p:ext uri="{BB962C8B-B14F-4D97-AF65-F5344CB8AC3E}">
        <p14:creationId xmlns:p14="http://schemas.microsoft.com/office/powerpoint/2010/main" val="1580889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5728D-39D3-4FFB-4A4A-237FA18F2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0697D1A-1014-E42D-51EB-11F7BED26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44C4C0CF-AE9F-1A7C-94B6-FFCAA189CE9C}"/>
              </a:ext>
            </a:extLst>
          </p:cNvPr>
          <p:cNvSpPr txBox="1"/>
          <p:nvPr/>
        </p:nvSpPr>
        <p:spPr>
          <a:xfrm>
            <a:off x="268014" y="243512"/>
            <a:ext cx="11650717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4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assemelhadas</a:t>
            </a:r>
          </a:p>
          <a:p>
            <a:r>
              <a:rPr lang="pt-BR" sz="24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pPr algn="just"/>
            <a:endParaRPr lang="pt-BR" sz="24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164, § 4º São vedados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- o estabelecimento de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idade de aposentadoria compulsória diversa 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 prevista na Lei Complementar nº 152, de 3 de dezembro de 2015;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II - a edição de lei que estabeleça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gerais ou de transição com adoção de requisitos ou critérios diferenciados entre os seus segurados 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 concessão de benefícios pelo RPPS, ressalvada a redução de idade e tempo de contribuição para os beneficiários de aposentadoria de que tratam a alínea “b” do inciso II e o inciso III do caput;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III - a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dispensa de cumprimento dos requisitos de idade e tempo de contribuição mínimos 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 concessão de aposentadoria voluntária;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IV - a previsão de proventos de aposentadoria inferiores ao valor do salário mínimo ou superiores ao limite máximo estabelecido para o RGPS, observado o disposto no art. 158 desta Portaria e nos §§ 14 a 16 do art. 40 da Constituição Federal; e</a:t>
            </a:r>
          </a:p>
          <a:p>
            <a:pPr algn="just"/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 - a </a:t>
            </a:r>
            <a:r>
              <a:rPr lang="pt-BR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disciplina, pelos municípios, da aposentadoria de que trata o § 4º-B </a:t>
            </a:r>
            <a:r>
              <a:rPr lang="pt-BR" sz="24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art. 40 da Constituição Federal.</a:t>
            </a:r>
          </a:p>
        </p:txBody>
      </p:sp>
      <p:pic>
        <p:nvPicPr>
          <p:cNvPr id="4" name="Picture 4" descr="Qual o “tamanho” do cuidado? – Direto do Ospyciu">
            <a:extLst>
              <a:ext uri="{FF2B5EF4-FFF2-40B4-BE49-F238E27FC236}">
                <a16:creationId xmlns:a16="http://schemas.microsoft.com/office/drawing/2014/main" id="{22DE76DA-D249-2BAB-5BA2-08FF5B1CF2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291" y="119638"/>
            <a:ext cx="1406632" cy="1406632"/>
          </a:xfrm>
          <a:prstGeom prst="diamond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598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9CD0C-87E3-4D3B-D4A0-6C5BE7CC0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B00C9EB-D906-3C01-8E9D-FF0D1FCCD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pic>
        <p:nvPicPr>
          <p:cNvPr id="4" name="Picture 4" descr="Qual o “tamanho” do cuidado? – Direto do Ospyciu">
            <a:extLst>
              <a:ext uri="{FF2B5EF4-FFF2-40B4-BE49-F238E27FC236}">
                <a16:creationId xmlns:a16="http://schemas.microsoft.com/office/drawing/2014/main" id="{F2C44CC1-2AA5-38BA-5A81-5BF4D7348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9960" y="708615"/>
            <a:ext cx="1406632" cy="1406632"/>
          </a:xfrm>
          <a:prstGeom prst="diamond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718098C5-AE23-6FB0-BFEA-C8EA60AE2904}"/>
              </a:ext>
            </a:extLst>
          </p:cNvPr>
          <p:cNvSpPr txBox="1"/>
          <p:nvPr/>
        </p:nvSpPr>
        <p:spPr>
          <a:xfrm>
            <a:off x="3255859" y="934878"/>
            <a:ext cx="467709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pt-BR" sz="28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que não pode...</a:t>
            </a:r>
          </a:p>
          <a:p>
            <a:pPr algn="r"/>
            <a:r>
              <a:rPr lang="pt-B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...e o que evitar</a:t>
            </a:r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D7F4DC4-09A7-F9D0-6EBE-ED3F401BA02E}"/>
              </a:ext>
            </a:extLst>
          </p:cNvPr>
          <p:cNvSpPr txBox="1"/>
          <p:nvPr/>
        </p:nvSpPr>
        <p:spPr>
          <a:xfrm>
            <a:off x="353246" y="934878"/>
            <a:ext cx="11485507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assemelhadas</a:t>
            </a:r>
          </a:p>
          <a:p>
            <a:r>
              <a:rPr lang="pt-BR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pPr marL="567111" indent="-567111">
              <a:buFont typeface="Arial" panose="020B0604020202020204" pitchFamily="34" charset="0"/>
              <a:buChar char="•"/>
            </a:pPr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567111" indent="-567111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mudar a idade mínima da compulsória</a:t>
            </a:r>
          </a:p>
          <a:p>
            <a:pPr marL="567111" indent="-567111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não apresentar estudo atuarial, com demonstração do equilíbrio</a:t>
            </a:r>
          </a:p>
          <a:p>
            <a:pPr marL="567111" indent="-567111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fazer a reforma somente para novos servidores</a:t>
            </a:r>
          </a:p>
          <a:p>
            <a:pPr marL="567111" indent="-567111">
              <a:buFont typeface="Arial" panose="020B0604020202020204" pitchFamily="34" charset="0"/>
              <a:buChar char="•"/>
            </a:pPr>
            <a:r>
              <a:rPr lang="pt-BR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criar novas categorias com aposentadoria especial (nem ampliar critérios de idade e tempo, ou dispensar tempo mínimo de contribuição)</a:t>
            </a:r>
          </a:p>
          <a:p>
            <a:pPr marL="567111" indent="-567111">
              <a:buFont typeface="Arial" panose="020B0604020202020204" pitchFamily="34" charset="0"/>
              <a:buChar char="•"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criar novos benefícios ou aposentadorias (permanente, pontos e pedágio)</a:t>
            </a:r>
          </a:p>
          <a:p>
            <a:pPr marL="567111" indent="-567111">
              <a:buFont typeface="Arial" panose="020B0604020202020204" pitchFamily="34" charset="0"/>
              <a:buChar char="•"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criar novos critérios de cálculo</a:t>
            </a:r>
          </a:p>
          <a:p>
            <a:pPr marL="567111" indent="-567111">
              <a:buFont typeface="Arial" panose="020B0604020202020204" pitchFamily="34" charset="0"/>
              <a:buChar char="•"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criar novos requisitos</a:t>
            </a:r>
            <a:endParaRPr lang="pt-BR" sz="2800" dirty="0"/>
          </a:p>
        </p:txBody>
      </p:sp>
    </p:spTree>
    <p:extLst>
      <p:ext uri="{BB962C8B-B14F-4D97-AF65-F5344CB8AC3E}">
        <p14:creationId xmlns:p14="http://schemas.microsoft.com/office/powerpoint/2010/main" val="227792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98E1E-9F85-3B4B-0457-45F9B9CF7A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4FCBE7E-77B8-FD64-7E15-A467AA58A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E3F4208B-3967-A63D-BE94-42CA9C7AFD6E}"/>
              </a:ext>
            </a:extLst>
          </p:cNvPr>
          <p:cNvSpPr txBox="1"/>
          <p:nvPr/>
        </p:nvSpPr>
        <p:spPr>
          <a:xfrm>
            <a:off x="388526" y="797510"/>
            <a:ext cx="11414947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idênticas </a:t>
            </a:r>
          </a:p>
          <a:p>
            <a:r>
              <a:rPr lang="pt-BR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endParaRPr lang="pt-BR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08889" indent="-708889">
              <a:buFont typeface="Arial" panose="020B0604020202020204" pitchFamily="34" charset="0"/>
              <a:buChar char="•"/>
            </a:pPr>
            <a:r>
              <a:rPr lang="pt-B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Evita prejuízos práticos, tais como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19050" lvl="1" algn="just" eaLnBrk="0" hangingPunct="0">
              <a:tabLst>
                <a:tab pos="8921272" algn="r"/>
              </a:tabLst>
              <a:defRPr/>
            </a:pPr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9050" lvl="1" algn="just" eaLnBrk="0" hangingPunct="0">
              <a:tabLst>
                <a:tab pos="8921272" algn="r"/>
              </a:tabLst>
              <a:defRPr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discricionariedade </a:t>
            </a:r>
            <a:r>
              <a:rPr lang="pt-BR" sz="28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vs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equilíbrio (objetivo)</a:t>
            </a:r>
          </a:p>
          <a:p>
            <a:pPr marL="19050" lvl="1" algn="just" eaLnBrk="0" hangingPunct="0">
              <a:tabLst>
                <a:tab pos="8921272" algn="r"/>
              </a:tabLst>
              <a:defRPr/>
            </a:pPr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9050" lvl="1" algn="just" eaLnBrk="0" hangingPunct="0">
              <a:tabLst>
                <a:tab pos="8921272" algn="r"/>
              </a:tabLst>
              <a:defRPr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aplicação prática e fiscalização (judiciário, TCE, MPS etc.)</a:t>
            </a:r>
          </a:p>
          <a:p>
            <a:pPr marL="19050" lvl="1" algn="just" eaLnBrk="0" hangingPunct="0">
              <a:tabLst>
                <a:tab pos="8921272" algn="r"/>
              </a:tabLst>
              <a:defRPr/>
            </a:pPr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9050" lvl="1" algn="just" eaLnBrk="0" hangingPunct="0">
              <a:tabLst>
                <a:tab pos="8921272" algn="r"/>
              </a:tabLst>
              <a:defRPr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interpretação do MPS (</a:t>
            </a:r>
            <a:r>
              <a:rPr lang="pt-BR" sz="2800" kern="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Portarias MPS nº 2.010 e SRPC/MPS nº 2.024/2025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19050" lvl="1" algn="just" eaLnBrk="0" hangingPunct="0">
              <a:tabLst>
                <a:tab pos="8921272" algn="r"/>
              </a:tabLst>
              <a:defRPr/>
            </a:pPr>
            <a:endParaRPr lang="pt-BR" sz="2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9050" lvl="1" algn="just" eaLnBrk="0" hangingPunct="0">
              <a:tabLst>
                <a:tab pos="8921272" algn="r"/>
              </a:tabLst>
              <a:defRPr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isolamento etc.</a:t>
            </a:r>
          </a:p>
        </p:txBody>
      </p:sp>
    </p:spTree>
    <p:extLst>
      <p:ext uri="{BB962C8B-B14F-4D97-AF65-F5344CB8AC3E}">
        <p14:creationId xmlns:p14="http://schemas.microsoft.com/office/powerpoint/2010/main" val="3685019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1842F7-5BC2-D1A6-CDF9-9F2C112D0F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16E36EB-A8FB-78D8-29F6-707C5756D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9740049-259D-FC30-47C3-45738DE3FBC8}"/>
              </a:ext>
            </a:extLst>
          </p:cNvPr>
          <p:cNvSpPr txBox="1"/>
          <p:nvPr/>
        </p:nvSpPr>
        <p:spPr>
          <a:xfrm>
            <a:off x="385739" y="2095494"/>
            <a:ext cx="11420521" cy="26670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3" lvl="2" indent="447663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355591" algn="l"/>
              </a:tabLst>
            </a:pPr>
            <a:r>
              <a:rPr lang="pt-B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Da prática e realidade da reforma previdenciária nos RPPS</a:t>
            </a:r>
          </a:p>
          <a:p>
            <a:pPr marL="727075" lvl="1" algn="just" eaLnBrk="0" hangingPunct="0">
              <a:lnSpc>
                <a:spcPts val="5582"/>
              </a:lnSpc>
              <a:tabLst>
                <a:tab pos="8921272" algn="r"/>
              </a:tabLst>
              <a:defRPr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CTC na pensão e a regra do ‘descarte’</a:t>
            </a:r>
          </a:p>
          <a:p>
            <a:pPr marL="727075" lvl="1" algn="just" eaLnBrk="0" hangingPunct="0">
              <a:lnSpc>
                <a:spcPts val="5582"/>
              </a:lnSpc>
              <a:tabLst>
                <a:tab pos="8921272" algn="r"/>
              </a:tabLst>
              <a:defRPr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Inclusão de tempo após a concessão do benefício</a:t>
            </a:r>
          </a:p>
          <a:p>
            <a:pPr marL="727075" lvl="1" algn="just" eaLnBrk="0" hangingPunct="0">
              <a:lnSpc>
                <a:spcPts val="5582"/>
              </a:lnSpc>
              <a:tabLst>
                <a:tab pos="8921272" algn="r"/>
              </a:tabLst>
              <a:defRPr/>
            </a:pP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Congelamento dos cálculos quando houver reforma</a:t>
            </a:r>
          </a:p>
        </p:txBody>
      </p:sp>
    </p:spTree>
    <p:extLst>
      <p:ext uri="{BB962C8B-B14F-4D97-AF65-F5344CB8AC3E}">
        <p14:creationId xmlns:p14="http://schemas.microsoft.com/office/powerpoint/2010/main" val="76706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185C26-FC69-0EDE-7A6E-0AF815204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aptura da constituição e manobras desconstituintes: crônica do Brasil  contemporâneo, por Cristiano Paixão - Jornal GGN">
            <a:extLst>
              <a:ext uri="{FF2B5EF4-FFF2-40B4-BE49-F238E27FC236}">
                <a16:creationId xmlns:a16="http://schemas.microsoft.com/office/drawing/2014/main" id="{4BFD6140-0A6C-857C-B9AF-85668AC9E7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55" t="4607" r="11212" b="4182"/>
          <a:stretch>
            <a:fillRect/>
          </a:stretch>
        </p:blipFill>
        <p:spPr bwMode="auto">
          <a:xfrm>
            <a:off x="8024648" y="0"/>
            <a:ext cx="4167352" cy="3196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89CAE797-1531-5D7A-C868-4717AEF0CB66}"/>
              </a:ext>
            </a:extLst>
          </p:cNvPr>
          <p:cNvSpPr txBox="1"/>
          <p:nvPr/>
        </p:nvSpPr>
        <p:spPr>
          <a:xfrm>
            <a:off x="278523" y="612844"/>
            <a:ext cx="1163495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3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Desconstitucionalização</a:t>
            </a:r>
            <a:r>
              <a:rPr kumimoji="0" lang="pt-BR" sz="3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</a:t>
            </a:r>
          </a:p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3000" b="1" i="0" u="none" strike="noStrike" kern="0" cap="none" spc="0" normalizeH="0" baseline="0" noProof="0" dirty="0">
                <a:ln>
                  <a:noFill/>
                </a:ln>
                <a:solidFill>
                  <a:srgbClr val="5EBB46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 pluralidade normativa </a:t>
            </a:r>
          </a:p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3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da reforma previdenciária</a:t>
            </a:r>
            <a:endParaRPr kumimoji="0" lang="pt-BR" sz="30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altLang="pt-B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altLang="pt-B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3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 A Emenda Constitucional nº 103, de 2019,</a:t>
            </a:r>
            <a:endParaRPr lang="pt-BR" sz="30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61950"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3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ao contrário das reformas anteriores, desconstitucionalizou as regras de concessão e forma de cálculo dos benefícios previdenciários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t-BR" sz="3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t-BR" sz="3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 emenda conferiu autonomia para que o ente federativo proceda as suas regras, porém, tendo como norte e observância obrigatória a busca e o atingimento do equilíbrio financeiro e atuarial do RPPS</a:t>
            </a:r>
          </a:p>
        </p:txBody>
      </p:sp>
    </p:spTree>
    <p:extLst>
      <p:ext uri="{BB962C8B-B14F-4D97-AF65-F5344CB8AC3E}">
        <p14:creationId xmlns:p14="http://schemas.microsoft.com/office/powerpoint/2010/main" val="40722818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65CA0-B864-1B84-2DAF-0C321BCA5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20A318C-3C3D-4D3F-D4F8-24BF47D70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Google Shape;563;p11">
            <a:extLst>
              <a:ext uri="{FF2B5EF4-FFF2-40B4-BE49-F238E27FC236}">
                <a16:creationId xmlns:a16="http://schemas.microsoft.com/office/drawing/2014/main" id="{02692369-53DE-FE10-7FB3-AB6B8E64AC12}"/>
              </a:ext>
            </a:extLst>
          </p:cNvPr>
          <p:cNvSpPr txBox="1"/>
          <p:nvPr/>
        </p:nvSpPr>
        <p:spPr>
          <a:xfrm>
            <a:off x="403344" y="551309"/>
            <a:ext cx="11385311" cy="575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6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CTC na pensão e a regra do ‘descarte’</a:t>
            </a:r>
            <a:endParaRPr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891" marR="0" lvl="0" indent="-19049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6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342891" marR="0" lvl="0" indent="-342891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pt-BR" sz="26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A nova regra de pensão por morte estabelecida pelo artigo 23 da Emenda Constitucional nº 103, de 2019, a conjuga com uma simulada aposentadoria por incapacidade a que o segurado teria direito na data do óbito</a:t>
            </a:r>
            <a:endParaRPr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891" marR="0" lvl="0" indent="-19049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6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342891" marR="0" lvl="0" indent="-342891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pt-BR" sz="26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Por isso, o 182, § 1º, da Portaria MTP nº 1.467, de 2.6.2022 e o art. 511, § 7º, da Instrução Normativa nº 128, de 28.3.2022, permitem a emissão ou a revisão da CTC pelos dependentes do segurado</a:t>
            </a:r>
            <a:endParaRPr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891" marR="0" lvl="0" indent="-19049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endParaRPr sz="26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342891" marR="0" lvl="0" indent="-342891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pt-BR" sz="26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A regra do ‘descarte’, prevista no § 6º do artigo 26 da EC nº 103, de 2019, também é aplicável à pensão por morte, quando calcular a ‘hipotética’ aposentadoria por incapacidade do segurado falecido?</a:t>
            </a:r>
            <a:endParaRPr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19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E5BA33-B5C3-B63D-CBFD-411CB9554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A47BDA9-189C-BE17-7397-A5F8335936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Google Shape;569;p12">
            <a:extLst>
              <a:ext uri="{FF2B5EF4-FFF2-40B4-BE49-F238E27FC236}">
                <a16:creationId xmlns:a16="http://schemas.microsoft.com/office/drawing/2014/main" id="{BE69BACA-EE06-081C-2D17-88F9806AB5C0}"/>
              </a:ext>
            </a:extLst>
          </p:cNvPr>
          <p:cNvSpPr txBox="1"/>
          <p:nvPr/>
        </p:nvSpPr>
        <p:spPr>
          <a:xfrm>
            <a:off x="293317" y="206102"/>
            <a:ext cx="11605365" cy="64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25" rIns="121900" bIns="60925" anchor="t" anchorCtr="0">
            <a:spAutoFit/>
          </a:bodyPr>
          <a:lstStyle/>
          <a:p>
            <a:pPr marL="0" marR="0" lvl="2" indent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Open Sans"/>
              <a:buNone/>
            </a:pPr>
            <a:r>
              <a:rPr lang="pt-BR" sz="2400" b="1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CTC na pensão e a regra do ‘descarte’ 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2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400" b="1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0" marR="0" lvl="2" indent="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Open Sans"/>
              <a:buNone/>
            </a:pPr>
            <a:r>
              <a:rPr lang="pt-BR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Enfim, na pensão por morte, é aplicável a regra do descarte?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380990" marR="0" lvl="2" indent="-24129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380990" marR="0" lvl="2" indent="-38099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pt-BR" sz="2400" b="0" i="0" u="none" strike="noStrike" cap="none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O art. 9º, §§ 6º e 7º, do Anexo I, da Portaria MTP nº 1.467, de 2022, preconizam que a exclusão contribuições que resultem em redução do valor do benefício, não são aplicáveis à aposentadoria compulsória e à aposentadoria por incapacidade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380990" marR="0" lvl="2" indent="-24129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380990" marR="0" lvl="2" indent="-38099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Não haveria sentido obstar a exclusão no cálculo da aposentadoria por incapacidade, e permitir a sua aplicação na pensão por morte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80990" marR="0" lvl="2" indent="-24129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  <a:p>
            <a:pPr marL="380990" marR="0" lvl="2" indent="-380990" algn="just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Open Sans"/>
              </a:rPr>
              <a:t>A lógica desta regra, aparentemente considera o fato de que essas aposentadorias (e a pensão por morte), por não se tratarem de aposentadorias voluntárias, não exigem tempo mínimo de contribuição e, assim, possibilitaria ao segurado ou dependente excluir praticamente todo o período contributivo e considerar apenas e tão somente um mês, dez meses etc.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47199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B23789-24FC-790F-9B63-B061F4002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7CBA85F-8018-9083-4D73-68F5EFC04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Google Shape;583;p14">
            <a:extLst>
              <a:ext uri="{FF2B5EF4-FFF2-40B4-BE49-F238E27FC236}">
                <a16:creationId xmlns:a16="http://schemas.microsoft.com/office/drawing/2014/main" id="{9B93BCEA-AD48-24C9-4E3D-5FA29F6E3BE8}"/>
              </a:ext>
            </a:extLst>
          </p:cNvPr>
          <p:cNvSpPr txBox="1"/>
          <p:nvPr/>
        </p:nvSpPr>
        <p:spPr>
          <a:xfrm>
            <a:off x="483887" y="936030"/>
            <a:ext cx="11224226" cy="49859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32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Inclusão de tempo após a concessão do benefício</a:t>
            </a:r>
            <a:endParaRPr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rtl="0">
              <a:spcBef>
                <a:spcPts val="600"/>
              </a:spcBef>
              <a:spcAft>
                <a:spcPts val="0"/>
              </a:spcAft>
              <a:buNone/>
            </a:pPr>
            <a:endParaRPr sz="32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0" marR="0" lvl="0" indent="0" algn="just" rtl="0">
              <a:spcBef>
                <a:spcPts val="600"/>
              </a:spcBef>
              <a:spcAft>
                <a:spcPts val="0"/>
              </a:spcAft>
              <a:buNone/>
            </a:pPr>
            <a:r>
              <a:rPr lang="pt-BR" sz="3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Geralmente, utiliza-se da revisão dos proventos, -se período contributivo não computado no momento do processo administrativo, para:</a:t>
            </a:r>
            <a:endParaRPr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rtl="0">
              <a:spcBef>
                <a:spcPts val="600"/>
              </a:spcBef>
              <a:spcAft>
                <a:spcPts val="0"/>
              </a:spcAft>
              <a:buNone/>
            </a:pPr>
            <a:endParaRPr sz="32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342891" marR="0" lvl="0" indent="-342891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</a:pPr>
            <a:r>
              <a:rPr lang="pt-BR" sz="3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aumento do percentual (novo tempo de contribuição)</a:t>
            </a:r>
            <a:endParaRPr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891" marR="0" lvl="0" indent="-126990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None/>
            </a:pPr>
            <a:endParaRPr sz="32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342891" marR="0" lvl="0" indent="-342891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400"/>
              <a:buFont typeface="Arial"/>
              <a:buChar char="•"/>
            </a:pPr>
            <a:r>
              <a:rPr lang="pt-BR" sz="32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aumento da média (nova base de contribuição).</a:t>
            </a:r>
            <a:endParaRPr sz="3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027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31B37-71B1-19BF-14F0-5ABD79D086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CE11636-3E12-E5AF-9F90-47CF98DE5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Google Shape;590;p15">
            <a:extLst>
              <a:ext uri="{FF2B5EF4-FFF2-40B4-BE49-F238E27FC236}">
                <a16:creationId xmlns:a16="http://schemas.microsoft.com/office/drawing/2014/main" id="{916F6D8D-EA84-94E2-332B-7AA1CFA8ECFD}"/>
              </a:ext>
            </a:extLst>
          </p:cNvPr>
          <p:cNvSpPr txBox="1"/>
          <p:nvPr/>
        </p:nvSpPr>
        <p:spPr>
          <a:xfrm>
            <a:off x="353524" y="574392"/>
            <a:ext cx="11684292" cy="57092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400" b="1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Inclusão de tempo após a concessão do benefício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892" marR="0" lvl="0" indent="-203192" algn="just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None/>
            </a:pPr>
            <a:endParaRPr sz="24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457200" marR="0" lvl="0" indent="-457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Wingdings" panose="05000000000000000000" pitchFamily="2" charset="2"/>
              <a:buChar char="v"/>
            </a:pPr>
            <a:r>
              <a:rPr lang="pt-BR" sz="2400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É possível?</a:t>
            </a:r>
            <a:endParaRPr sz="2400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800080" marR="0" lvl="1" indent="-238115" algn="just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914389" marR="0" lvl="1" indent="-457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Wingdings" panose="05000000000000000000" pitchFamily="2" charset="2"/>
              <a:buChar char="Ø"/>
            </a:pP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Sim, mas...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942975" marR="0" lvl="2" indent="-257175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com efeitos financeiros a partir do requerimento (Ação Originária nº 1.445, STF)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942975" marR="0" lvl="2" indent="-257175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respeitada a prescrição quinquenal (art. 171, XII, </a:t>
            </a:r>
            <a:r>
              <a:rPr lang="pt-BR" sz="2400" b="0" i="1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a</a:t>
            </a: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, Portaria MTP nº 1.467/2022)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800080" marR="0" lvl="1" indent="-238115" algn="just" rtl="0"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914389" marR="0" lvl="1" indent="-45720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Wingdings" panose="05000000000000000000" pitchFamily="2" charset="2"/>
              <a:buChar char="Ø"/>
            </a:pP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Sugestão de como tratar na lei do Ente Federado a possibilidade de revisão: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1081088" marR="0" lvl="2" indent="-284163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pt-BR" sz="2400" b="0" i="0" u="sng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na aposentadoria voluntária</a:t>
            </a: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, se demonstrado que a não apresentação na aposentadoria se deu por responsabilidade do regime de origem?!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1081088" marR="0" lvl="2" indent="-284163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até a homologação perante o TCE/TCM ou pedido de compensação previdenciária?!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1081088" marR="0" lvl="2" indent="-284163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quanto ao efeito pecuniário, a partir da apresentação da CTC (exclusivamente para as aposentadorias voluntárias)?!</a:t>
            </a:r>
            <a:endParaRPr sz="2400" b="0" i="0" u="none" strike="noStrike" cap="none" dirty="0">
              <a:solidFill>
                <a:schemeClr val="dk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/>
            </a:endParaRPr>
          </a:p>
          <a:p>
            <a:pPr marL="1081088" marR="0" lvl="2" indent="-284163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Arial"/>
              <a:buChar char="•"/>
            </a:pPr>
            <a:r>
              <a:rPr lang="pt-BR" sz="2400" b="0" i="0" u="none" strike="noStrike" cap="none" dirty="0">
                <a:solidFill>
                  <a:schemeClr val="dk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Calibri"/>
              </a:rPr>
              <a:t>a partir da data do requerimento (nas aposentadorias ‘compulsórias’)?!</a:t>
            </a:r>
            <a:endParaRPr sz="24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0B6A43-BF83-60BD-0C1D-9A5E07320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FB96780-A175-E36C-6886-371DE5C89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4140EBF-DF41-E953-6CF7-62D531CC69CC}"/>
              </a:ext>
            </a:extLst>
          </p:cNvPr>
          <p:cNvSpPr txBox="1"/>
          <p:nvPr/>
        </p:nvSpPr>
        <p:spPr>
          <a:xfrm>
            <a:off x="443438" y="843677"/>
            <a:ext cx="11305123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Congelamento dos cálculos</a:t>
            </a:r>
          </a:p>
          <a:p>
            <a:pPr algn="just"/>
            <a:endParaRPr lang="pt-BR" sz="3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caso de cálculo de proventos pela totalidade da remuneração no cargo efetivo, fica vedado o acréscimo de vantagem obtida após o implemento dos requisitos de aposentadoria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t-BR" sz="30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t-BR" sz="3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 hipótese de benefício previdenciário, cujos proventos sejam calculados pela média de contribuição e proporcional ao tempo de contribuição, deve ser vedado o cômputo do tempo cumprido e das contribuições previdenciárias recolhidas após a data de entrada em vigor da respectiva Lei Complementar</a:t>
            </a:r>
          </a:p>
        </p:txBody>
      </p:sp>
    </p:spTree>
    <p:extLst>
      <p:ext uri="{BB962C8B-B14F-4D97-AF65-F5344CB8AC3E}">
        <p14:creationId xmlns:p14="http://schemas.microsoft.com/office/powerpoint/2010/main" val="2123578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A44F8B-F965-6DF1-BABF-F3D29C09F1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9267DC3-5D05-0D00-724B-9AC8007A9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0EF7B192-6418-A067-C406-92F3F3FBAB61}"/>
              </a:ext>
            </a:extLst>
          </p:cNvPr>
          <p:cNvSpPr txBox="1"/>
          <p:nvPr/>
        </p:nvSpPr>
        <p:spPr>
          <a:xfrm>
            <a:off x="574838" y="1331264"/>
            <a:ext cx="1126506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pt-BR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- Embora tenha o recorrente direito adquirido à aposentadoria, nos termos do art. 3º da EC 20/98, </a:t>
            </a:r>
            <a:r>
              <a:rPr lang="pt-BR" sz="32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não pode computar tempo de serviço posterior a ela, valendo-se das regras vigentes antes de sua edição</a:t>
            </a:r>
            <a:r>
              <a:rPr lang="pt-BR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II - Inexiste direito adquirido a determinado regime jurídico, razão pela qual </a:t>
            </a:r>
            <a:r>
              <a:rPr lang="pt-BR" sz="32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não é lícito ao segurado conjugar as vantagens do novo sistema com aquelas aplicáveis ao anterior</a:t>
            </a:r>
            <a:r>
              <a:rPr lang="pt-BR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III - </a:t>
            </a:r>
            <a:r>
              <a:rPr lang="pt-BR" sz="3200" b="1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superposição de vantagens caracteriza sistema híbrido, incompatível com a sistemática de cálculo dos benefícios previdenciários</a:t>
            </a:r>
            <a:r>
              <a:rPr lang="pt-BR" sz="3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IV - Recurso extraordinário improvido</a:t>
            </a:r>
            <a:r>
              <a:rPr lang="pt-B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.” (RE 575.089, Pleno, Min. Rel. Ricardo Lewandoski, p. 23.10.2008)</a:t>
            </a:r>
          </a:p>
        </p:txBody>
      </p:sp>
    </p:spTree>
    <p:extLst>
      <p:ext uri="{BB962C8B-B14F-4D97-AF65-F5344CB8AC3E}">
        <p14:creationId xmlns:p14="http://schemas.microsoft.com/office/powerpoint/2010/main" val="27506264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22ACE-51AA-E399-5F9A-0DDE5EC94A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B570C493-4B90-1270-CECB-ADE597319F0F}"/>
              </a:ext>
            </a:extLst>
          </p:cNvPr>
          <p:cNvSpPr/>
          <p:nvPr/>
        </p:nvSpPr>
        <p:spPr>
          <a:xfrm>
            <a:off x="1" y="-54687"/>
            <a:ext cx="12191999" cy="6912687"/>
          </a:xfrm>
          <a:prstGeom prst="rect">
            <a:avLst/>
          </a:prstGeom>
          <a:gradFill flip="none" rotWithShape="1">
            <a:gsLst>
              <a:gs pos="0">
                <a:srgbClr val="EFEFEF"/>
              </a:gs>
              <a:gs pos="91000">
                <a:srgbClr val="EFEFEF"/>
              </a:gs>
              <a:gs pos="100000">
                <a:srgbClr val="DDDCDB"/>
              </a:gs>
              <a:gs pos="100000">
                <a:srgbClr val="DDDCD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2" name="Imagem 21" descr="Uma imagem contendo nome da empresa&#10;&#10;O conteúdo gerado por IA pode estar incorreto.">
            <a:extLst>
              <a:ext uri="{FF2B5EF4-FFF2-40B4-BE49-F238E27FC236}">
                <a16:creationId xmlns:a16="http://schemas.microsoft.com/office/drawing/2014/main" id="{EEFBDEA7-AF24-181D-F540-2EA054047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393" y="192303"/>
            <a:ext cx="3073213" cy="2545140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69C78394-3738-CA71-645D-786B81EA96D7}"/>
              </a:ext>
            </a:extLst>
          </p:cNvPr>
          <p:cNvSpPr txBox="1"/>
          <p:nvPr/>
        </p:nvSpPr>
        <p:spPr>
          <a:xfrm>
            <a:off x="1452161" y="4120558"/>
            <a:ext cx="9287676" cy="9287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02913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pt-BR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  <a:sym typeface="Arial"/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1434845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A127D-AD7C-A6E9-517B-9ECC0B3AD2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3116D0B-9920-E7C2-B733-621F5B429B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pic>
        <p:nvPicPr>
          <p:cNvPr id="2" name="Picture 4" descr="Reforma da Previdência: novo texto pune também servidor que entrou antes de  2004 - SINTRAJUD">
            <a:extLst>
              <a:ext uri="{FF2B5EF4-FFF2-40B4-BE49-F238E27FC236}">
                <a16:creationId xmlns:a16="http://schemas.microsoft.com/office/drawing/2014/main" id="{52223969-23DD-FE84-9CD8-22C1D4F661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442451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7FECA7A8-001C-05EC-C4BB-4088C552220B}"/>
              </a:ext>
            </a:extLst>
          </p:cNvPr>
          <p:cNvSpPr txBox="1"/>
          <p:nvPr/>
        </p:nvSpPr>
        <p:spPr>
          <a:xfrm>
            <a:off x="311728" y="287809"/>
            <a:ext cx="11402051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Quem não implementou a reforma? </a:t>
            </a:r>
            <a:endParaRPr kumimoji="0" lang="pt-B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just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t-B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435100" marR="0" lvl="4" indent="0" algn="just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4º .....................................................................................</a:t>
            </a:r>
          </a:p>
          <a:p>
            <a:pPr marL="1435100" marR="0" lvl="4" indent="0" algn="just" defTabSz="162551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§ 9º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Aplicam-se às aposentadorias dos servidores    do 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Estados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do Distrito Federal e </a:t>
            </a:r>
            <a:r>
              <a:rPr kumimoji="0" lang="pt-B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dos Municípios as normas constitucionais e infraconstitucionais anteriores à data de entrada em vigor desta Emenda Constitucional</a:t>
            </a: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enquanto não promovidas alterações na legislação interna relacionada ao respectivo regime próprio de previdência social.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5D1D70C5-DAC0-D9FF-AE91-E397832C8696}"/>
              </a:ext>
            </a:extLst>
          </p:cNvPr>
          <p:cNvSpPr txBox="1"/>
          <p:nvPr/>
        </p:nvSpPr>
        <p:spPr>
          <a:xfrm>
            <a:off x="4424516" y="5065620"/>
            <a:ext cx="77387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4º, § 9º e § 10; art. 5º, § 2º; art. 10, § 7º; art. 20, § 4º; art. 21, § 3º; art. 22, parágrafo único; art. 23, § 8º (pensão)</a:t>
            </a:r>
          </a:p>
        </p:txBody>
      </p:sp>
    </p:spTree>
    <p:extLst>
      <p:ext uri="{BB962C8B-B14F-4D97-AF65-F5344CB8AC3E}">
        <p14:creationId xmlns:p14="http://schemas.microsoft.com/office/powerpoint/2010/main" val="14275664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882AD1-AC37-3EDC-853A-7138A4A02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B802913-567F-2375-4628-0BC3823C8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Rectangle 24">
            <a:extLst>
              <a:ext uri="{FF2B5EF4-FFF2-40B4-BE49-F238E27FC236}">
                <a16:creationId xmlns:a16="http://schemas.microsoft.com/office/drawing/2014/main" id="{38FDDD92-288E-B0D8-55F1-E3EC97923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082" y="797510"/>
            <a:ext cx="11405836" cy="5262979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pt-BR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próprias</a:t>
            </a:r>
          </a:p>
          <a:p>
            <a:r>
              <a:rPr lang="pt-BR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pPr algn="ctr"/>
            <a:endParaRPr lang="pt-BR" sz="2800" b="1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pt-BR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pt-B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Qual foi a intenção da Câmara Federal </a:t>
            </a:r>
          </a:p>
          <a:p>
            <a:pPr algn="ctr"/>
            <a:r>
              <a:rPr lang="pt-B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ao alterar a PEC nº 6/2019 e incluir:</a:t>
            </a:r>
          </a:p>
          <a:p>
            <a:pPr algn="ctr"/>
            <a:endParaRPr lang="pt-BR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pt-BR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“lei do respectivo ente federativo</a:t>
            </a:r>
            <a:r>
              <a:rPr lang="pt-BR" sz="280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algn="ctr"/>
            <a:r>
              <a:rPr lang="pt-BR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“respectivas Constituições e Leis Orgânicas”?</a:t>
            </a:r>
          </a:p>
          <a:p>
            <a:pPr algn="ctr"/>
            <a:endParaRPr lang="pt-BR" sz="2800" dirty="0">
              <a:solidFill>
                <a:srgbClr val="0070C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40, § 1º, I e III, CF</a:t>
            </a:r>
            <a:r>
              <a:rPr lang="pt-BR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algn="ctr"/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40, § 3º, CF (cálculo)</a:t>
            </a:r>
          </a:p>
        </p:txBody>
      </p:sp>
    </p:spTree>
    <p:extLst>
      <p:ext uri="{BB962C8B-B14F-4D97-AF65-F5344CB8AC3E}">
        <p14:creationId xmlns:p14="http://schemas.microsoft.com/office/powerpoint/2010/main" val="363494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441A2-C5B5-90F1-F1B3-E8BCA7F76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2E979A6-CA48-688A-E50A-859110273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3CCCB23B-A14B-D083-8805-4A68F653F66A}"/>
              </a:ext>
            </a:extLst>
          </p:cNvPr>
          <p:cNvSpPr txBox="1"/>
          <p:nvPr/>
        </p:nvSpPr>
        <p:spPr>
          <a:xfrm>
            <a:off x="355497" y="565963"/>
            <a:ext cx="11263690" cy="5847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t-BR" sz="2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Escorço histórico de lá para cá...</a:t>
            </a:r>
            <a:endParaRPr lang="pt-BR" sz="2200" kern="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R="0" lvl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t-BR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lvl="0" algn="just" defTabSz="914400">
              <a:defRPr/>
            </a:pPr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A EC nº 103/2019 ‘desconstitucionalizou’ as regras de aposentadoria e pensão para os servidores públicos (CF, art. 40, §§ 1º, 3º, 4º, 5º, 7º)</a:t>
            </a:r>
          </a:p>
          <a:p>
            <a:pPr lvl="0" algn="just" defTabSz="914400">
              <a:defRPr/>
            </a:pPr>
            <a:endParaRPr kumimoji="0" lang="pt-BR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lvl="0" algn="just" defTabSz="914400">
              <a:defRPr/>
            </a:pPr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Em 13.1.2021, a LC nº 178/2021, ao alterar a LC nº 159/2017, dispôs que Estados e Distrito Federal, ao aderirem ao Regime de Recuperação Fiscal, deveriam promover “</a:t>
            </a:r>
            <a:r>
              <a:rPr lang="pt-BR" sz="2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adoção pelo Regime Próprio de Previdência Social, </a:t>
            </a:r>
            <a:r>
              <a:rPr lang="pt-BR" sz="2200" b="1" i="1" u="sng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 que couber</a:t>
            </a:r>
            <a:r>
              <a:rPr lang="pt-BR" sz="2200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das regras previdenciárias aplicáveis aos servidores públicos da União</a:t>
            </a:r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” (art. 2º, § 1º, inciso II)</a:t>
            </a:r>
          </a:p>
          <a:p>
            <a:pPr lvl="0" algn="just" defTabSz="914400">
              <a:defRPr/>
            </a:pPr>
            <a:endParaRPr kumimoji="0" lang="pt-BR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lvl="0" algn="just" defTabSz="914400">
              <a:defRPr/>
            </a:pPr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Ainda em 2021, a EC nº 113, de 8.12.2021, ao tratar do parcelamento especial, estatuiu a necessidade de adoção de regras de elegibilidade regras assemelhadas às aplicáveis aos servidores públicos do RPPS da União (ADCT, art. 115, inciso I)</a:t>
            </a:r>
          </a:p>
          <a:p>
            <a:pPr lvl="0" algn="just" defTabSz="914400">
              <a:defRPr/>
            </a:pPr>
            <a:endParaRPr kumimoji="0" lang="pt-BR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lvl="0" algn="just" defTabSz="914400">
              <a:defRPr/>
            </a:pPr>
            <a:r>
              <a:rPr lang="pt-BR" sz="2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⤷ Por fim, a EC nº 136, de 9.9.2025, também ao criar um novo parcelamento excepcional, estipulou a obrigatoriedade de adoção de regras de elegibilidade regras assemelhadas às aplicáveis aos servidores públicos do RPPS da União (ADCT, art. 115, inciso I)</a:t>
            </a:r>
            <a:endParaRPr kumimoji="0" lang="pt-BR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812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36142-F1CD-737E-8A21-C7A3B936A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D5FBC59-92D3-7B24-4A9C-DB81B2BF9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D92B892D-247A-D8D3-0A21-7490BDDBA8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16960" t="2390" r="14863" b="27170"/>
          <a:stretch>
            <a:fillRect/>
          </a:stretch>
        </p:blipFill>
        <p:spPr>
          <a:xfrm>
            <a:off x="153837" y="139700"/>
            <a:ext cx="1068690" cy="1104181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E94F28C0-47D4-579E-F9EF-62C8B510095B}"/>
              </a:ext>
            </a:extLst>
          </p:cNvPr>
          <p:cNvSpPr txBox="1"/>
          <p:nvPr/>
        </p:nvSpPr>
        <p:spPr>
          <a:xfrm>
            <a:off x="1680125" y="604958"/>
            <a:ext cx="69913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Requisitos para obter direito ao novo parcelamento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B0777C3-F208-B37B-75A0-C6736176ED22}"/>
              </a:ext>
            </a:extLst>
          </p:cNvPr>
          <p:cNvSpPr txBox="1"/>
          <p:nvPr/>
        </p:nvSpPr>
        <p:spPr>
          <a:xfrm>
            <a:off x="278529" y="1766065"/>
            <a:ext cx="1097453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2400" i="0" u="none" strike="noStrike" kern="0" cap="none" spc="0" normalizeH="0" baseline="0" noProof="0" dirty="0">
                <a:ln>
                  <a:noFill/>
                </a:ln>
                <a:solidFill>
                  <a:srgbClr val="13989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1) “caput” - autorização em lei específica do ente federativo</a:t>
            </a: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2) “caput” - aderir ao Programa de Regularidade Previdenciária (PRP)</a:t>
            </a: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lang="pt-BR" sz="2400" kern="0" dirty="0">
                <a:solidFill>
                  <a:srgbClr val="F68D14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3) inciso I - reforma da previdência (plano de benefícios)</a:t>
            </a: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2400" i="0" u="none" strike="noStrike" kern="0" cap="none" spc="0" normalizeH="0" baseline="0" noProof="0" dirty="0">
                <a:ln>
                  <a:noFill/>
                </a:ln>
                <a:solidFill>
                  <a:srgbClr val="2DA375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4) inciso II - adequação do rol de benefícios </a:t>
            </a: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2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2400" i="0" u="none" strike="noStrike" kern="0" cap="none" spc="0" normalizeH="0" baseline="0" noProof="0" dirty="0">
                <a:ln>
                  <a:noFill/>
                </a:ln>
                <a:solidFill>
                  <a:srgbClr val="15999E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5) inciso III - adequação da alíquota de contribuição dos servidores</a:t>
            </a: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pt-BR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266700" marR="0" lvl="4" indent="0" algn="just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pt-BR" sz="2400" i="0" u="none" strike="noStrike" kern="0" cap="none" spc="0" normalizeH="0" baseline="0" noProof="0" dirty="0">
                <a:ln>
                  <a:noFill/>
                </a:ln>
                <a:solidFill>
                  <a:srgbClr val="326BC7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6) inciso IV - instituição do regime de previdência complementar e criação do teto do RPPS</a:t>
            </a:r>
          </a:p>
        </p:txBody>
      </p:sp>
      <p:pic>
        <p:nvPicPr>
          <p:cNvPr id="7" name="Picture 2" descr="Constituição da República Federativa do Brasil de 1988 - Atualizada até a  EC 135 | Amazon.com.br">
            <a:extLst>
              <a:ext uri="{FF2B5EF4-FFF2-40B4-BE49-F238E27FC236}">
                <a16:creationId xmlns:a16="http://schemas.microsoft.com/office/drawing/2014/main" id="{D52E50EE-EE7A-DEE4-3350-85D8D52A2E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1432" y="51035"/>
            <a:ext cx="1569513" cy="1569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53AA23FA-5D8A-D299-3229-97A0A50C3BFA}"/>
              </a:ext>
            </a:extLst>
          </p:cNvPr>
          <p:cNvCxnSpPr>
            <a:cxnSpLocks/>
          </p:cNvCxnSpPr>
          <p:nvPr/>
        </p:nvCxnSpPr>
        <p:spPr>
          <a:xfrm>
            <a:off x="278529" y="2341126"/>
            <a:ext cx="11170228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CBDFE9B3-6E05-61F9-B145-6BF2E02522C5}"/>
              </a:ext>
            </a:extLst>
          </p:cNvPr>
          <p:cNvCxnSpPr>
            <a:cxnSpLocks/>
          </p:cNvCxnSpPr>
          <p:nvPr/>
        </p:nvCxnSpPr>
        <p:spPr>
          <a:xfrm>
            <a:off x="278529" y="3140987"/>
            <a:ext cx="11170228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ector reto 10">
            <a:extLst>
              <a:ext uri="{FF2B5EF4-FFF2-40B4-BE49-F238E27FC236}">
                <a16:creationId xmlns:a16="http://schemas.microsoft.com/office/drawing/2014/main" id="{6871A773-8304-2D33-535C-FCEBA468F127}"/>
              </a:ext>
            </a:extLst>
          </p:cNvPr>
          <p:cNvCxnSpPr>
            <a:cxnSpLocks/>
          </p:cNvCxnSpPr>
          <p:nvPr/>
        </p:nvCxnSpPr>
        <p:spPr>
          <a:xfrm>
            <a:off x="278529" y="3841960"/>
            <a:ext cx="11170228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F5E87063-7E60-39FD-1671-BCF9872BEFE9}"/>
              </a:ext>
            </a:extLst>
          </p:cNvPr>
          <p:cNvCxnSpPr>
            <a:cxnSpLocks/>
          </p:cNvCxnSpPr>
          <p:nvPr/>
        </p:nvCxnSpPr>
        <p:spPr>
          <a:xfrm>
            <a:off x="278529" y="4580195"/>
            <a:ext cx="11170228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AC1F0858-7188-5D5B-2F00-2681EF646F89}"/>
              </a:ext>
            </a:extLst>
          </p:cNvPr>
          <p:cNvCxnSpPr>
            <a:cxnSpLocks/>
          </p:cNvCxnSpPr>
          <p:nvPr/>
        </p:nvCxnSpPr>
        <p:spPr>
          <a:xfrm>
            <a:off x="278529" y="5329181"/>
            <a:ext cx="11170228" cy="0"/>
          </a:xfrm>
          <a:prstGeom prst="line">
            <a:avLst/>
          </a:prstGeom>
          <a:ln w="2857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8024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1D95F1-EE32-746D-1271-C6228FED7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E4F24F5-C548-5A62-A49E-640EC58722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2" name="Rectangle 24">
            <a:extLst>
              <a:ext uri="{FF2B5EF4-FFF2-40B4-BE49-F238E27FC236}">
                <a16:creationId xmlns:a16="http://schemas.microsoft.com/office/drawing/2014/main" id="{17CD54E3-DA6A-F5F8-BBDE-80F002D78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877" y="797510"/>
            <a:ext cx="11410245" cy="5262979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pt-BR" sz="2800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Regras assemelhadas</a:t>
            </a:r>
          </a:p>
          <a:p>
            <a:r>
              <a:rPr lang="pt-BR" sz="2800" b="1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aspecto material</a:t>
            </a:r>
          </a:p>
          <a:p>
            <a:endParaRPr lang="pt-BR" sz="2800" b="1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endParaRPr lang="pt-BR" sz="2800" b="1" dirty="0">
              <a:solidFill>
                <a:schemeClr val="accent2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pt-BR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Art. 115, ADCT (EC nº 113/2021 e EC nº 136/2025)</a:t>
            </a:r>
          </a:p>
          <a:p>
            <a:endParaRPr lang="pt-BR" sz="28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- adoção de regras de elegibilidade, de cálculo e de reajustamento dos benefícios que contemplem, nos termos previstos nos 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incisos I 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 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III do § 1º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e nos 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§§ 3º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a 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5º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 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7º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e 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8º do art. 40 da Constituição Federal</a:t>
            </a:r>
            <a:r>
              <a:rPr lang="pt-BR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regras assemelhadas às aplicáveis aos servidores públicos do regime próprio de previdência social da União e que contribuam efetivamente para o atingimento e a manutenção do equilíbrio financeiro e atuarial;</a:t>
            </a:r>
          </a:p>
        </p:txBody>
      </p:sp>
    </p:spTree>
    <p:extLst>
      <p:ext uri="{BB962C8B-B14F-4D97-AF65-F5344CB8AC3E}">
        <p14:creationId xmlns:p14="http://schemas.microsoft.com/office/powerpoint/2010/main" val="30311283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2BAB41-FD45-4DC8-4BC0-8A4C62924D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DAFC522-8F4E-4E42-F13E-642EE41448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3E03A60D-8C4E-D862-77AF-301242420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39" y="0"/>
            <a:ext cx="1181375" cy="127891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C614E3E8-027E-E69B-164A-E36DF518716C}"/>
              </a:ext>
            </a:extLst>
          </p:cNvPr>
          <p:cNvSpPr txBox="1"/>
          <p:nvPr/>
        </p:nvSpPr>
        <p:spPr>
          <a:xfrm>
            <a:off x="1486414" y="219274"/>
            <a:ext cx="97276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defTabSz="1219170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0B3D9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Programa de Regularidade Previdenciária</a:t>
            </a:r>
          </a:p>
          <a:p>
            <a:pPr lvl="0" algn="just" defTabSz="1219170">
              <a:buClr>
                <a:srgbClr val="000000"/>
              </a:buClr>
              <a:defRPr/>
            </a:pPr>
            <a:r>
              <a:rPr lang="pt-BR" sz="2800" b="1" kern="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Portaria SRPC/MPS nº 2.024/2025</a:t>
            </a:r>
            <a:endParaRPr kumimoji="0" lang="pt-BR" sz="280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F20652B6-B198-0AE2-FBD1-E0B2B5AA7426}"/>
              </a:ext>
            </a:extLst>
          </p:cNvPr>
          <p:cNvSpPr txBox="1"/>
          <p:nvPr/>
        </p:nvSpPr>
        <p:spPr>
          <a:xfrm>
            <a:off x="471055" y="1311778"/>
            <a:ext cx="11249890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defTabSz="1219170">
              <a:buClr>
                <a:srgbClr val="000000"/>
              </a:buClr>
              <a:defRPr/>
            </a:pPr>
            <a:r>
              <a:rPr lang="pt-BR" sz="2600" b="1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Portarias MPS nº 2.010 e SRPC/MPS nº 2.024/2025</a:t>
            </a:r>
            <a:r>
              <a:rPr lang="pt-BR" sz="26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: panorama geral do papel regulatório e do novo modelo de conformidade</a:t>
            </a:r>
          </a:p>
          <a:p>
            <a:pPr lvl="0" algn="just" defTabSz="1219170">
              <a:buClr>
                <a:srgbClr val="000000"/>
              </a:buClr>
              <a:defRPr/>
            </a:pPr>
            <a:endParaRPr lang="pt-BR" sz="2600" b="1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algn="just"/>
            <a:r>
              <a:rPr lang="pt-BR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As duas portarias complementam a EC nº 136/2025, especialmente no que se refere à regularidade previdenciária, parcelamento de débitos e adequação dos RPPS à EC nº 103/2019.</a:t>
            </a:r>
          </a:p>
          <a:p>
            <a:pPr algn="just"/>
            <a:endParaRPr lang="pt-BR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Portaria MPS nº 2.010/2025 </a:t>
            </a:r>
            <a:r>
              <a:rPr lang="pt-BR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altera a Portaria MTP nº 1.467/2022, institui o Programa de Regularidade Previdenciária (Pró-Regularidade RPPS) - </a:t>
            </a:r>
            <a:r>
              <a:rPr lang="pt-BR" sz="2600" kern="0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art. 281-A e Anexo XVIII</a:t>
            </a:r>
            <a:r>
              <a:rPr lang="pt-BR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atualiza parâmetros dos parcelamentos e traz ideia do que é “regras assemelhadas” </a:t>
            </a:r>
          </a:p>
          <a:p>
            <a:pPr algn="just"/>
            <a:endParaRPr lang="pt-BR" sz="2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/>
            <a:r>
              <a:rPr lang="pt-BR" sz="26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Portaria SRPC/MPS nº 2.024/2025</a:t>
            </a:r>
            <a:r>
              <a:rPr lang="pt-BR" sz="2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regulamenta Pró-Regularidade RPPS</a:t>
            </a:r>
            <a:endParaRPr lang="pt-BR" sz="26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479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B6DF8-1430-C3A7-4683-8787204A6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000DCC1-E41E-3465-F52C-0C5E7D361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8303" y="119638"/>
            <a:ext cx="1569513" cy="1092504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37EB610D-D703-49CE-6D10-C740065C055F}"/>
              </a:ext>
            </a:extLst>
          </p:cNvPr>
          <p:cNvSpPr txBox="1"/>
          <p:nvPr/>
        </p:nvSpPr>
        <p:spPr>
          <a:xfrm>
            <a:off x="295603" y="1278919"/>
            <a:ext cx="11600793" cy="5293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defTabSz="1219170">
              <a:buClr>
                <a:srgbClr val="000000"/>
              </a:buClr>
              <a:defRPr/>
            </a:pPr>
            <a:r>
              <a:rPr lang="pt-BR" sz="26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O Programa de Regularidade Previdenciária (Pró-Regularidade RPPS) é um instrumento para permitir que Estados e Municípios possam aderir e regularizar pendências previdenciárias, especialmente para viabilizar os parcelamentos excepcionais previstos nos arts. 115 e 117 do ADCT, conforme alterados pela EC nº 136/2025</a:t>
            </a:r>
          </a:p>
          <a:p>
            <a:pPr marL="342900" lvl="0" indent="-342900" algn="just" defTabSz="121917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26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42900" lvl="0" indent="-342900" algn="just" defTabSz="121917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26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Quem pode aderir: Estados, DF e Municípios que possuem RPPS (inclusive em extinção)</a:t>
            </a:r>
          </a:p>
          <a:p>
            <a:pPr marL="342900" lvl="0" indent="-342900" algn="just" defTabSz="121917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pt-BR" sz="2600" kern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  <a:p>
            <a:pPr marL="342900" lvl="0" indent="-342900" algn="just" defTabSz="121917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pt-BR" sz="2600" kern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Adesão obrigatória para acessar o novo parcelamento, o parcelamento de até 300 parcelas só poderá ser efetivado se o ente federativo tiver aderido ao Pró-Regularidade RPPS, conforme exigência expressa do art. 115 do ADCT e reforçada pela Portaria;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C1556CFC-8EBD-6A67-31AA-BAF33E4865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339" y="0"/>
            <a:ext cx="1181375" cy="127891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076EF3E9-88AC-40FF-CCB3-3F0D961B1026}"/>
              </a:ext>
            </a:extLst>
          </p:cNvPr>
          <p:cNvSpPr txBox="1"/>
          <p:nvPr/>
        </p:nvSpPr>
        <p:spPr>
          <a:xfrm>
            <a:off x="1486414" y="219274"/>
            <a:ext cx="972768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 defTabSz="1219170">
              <a:buClr>
                <a:srgbClr val="000000"/>
              </a:buClr>
              <a:defRPr/>
            </a:pPr>
            <a:r>
              <a:rPr lang="pt-BR" sz="3200" b="1" kern="0" dirty="0">
                <a:solidFill>
                  <a:srgbClr val="0B3D9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Programa de Regularidade Previdenciária</a:t>
            </a:r>
          </a:p>
          <a:p>
            <a:pPr lvl="0" algn="just" defTabSz="1219170">
              <a:buClr>
                <a:srgbClr val="000000"/>
              </a:buClr>
              <a:defRPr/>
            </a:pPr>
            <a:r>
              <a:rPr lang="pt-BR" sz="2800" b="1" kern="0" dirty="0">
                <a:solidFill>
                  <a:srgbClr val="00B05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/>
              </a:rPr>
              <a:t>Portaria SRPC/MPS nº 2.024/2025</a:t>
            </a:r>
            <a:endParaRPr kumimoji="0" lang="pt-BR" sz="2800" i="0" u="none" strike="noStrike" kern="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466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</TotalTime>
  <Words>2833</Words>
  <Application>Microsoft Office PowerPoint</Application>
  <PresentationFormat>Widescreen</PresentationFormat>
  <Paragraphs>214</Paragraphs>
  <Slides>26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26</vt:i4>
      </vt:variant>
    </vt:vector>
  </HeadingPairs>
  <TitlesOfParts>
    <vt:vector size="33" baseType="lpstr">
      <vt:lpstr>Aptos</vt:lpstr>
      <vt:lpstr>Aptos Display</vt:lpstr>
      <vt:lpstr>Arial</vt:lpstr>
      <vt:lpstr>Calibri</vt:lpstr>
      <vt:lpstr>Open Sans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Tiago Oliveira</dc:creator>
  <cp:lastModifiedBy>Tiago Oliveira</cp:lastModifiedBy>
  <cp:revision>64</cp:revision>
  <dcterms:created xsi:type="dcterms:W3CDTF">2026-02-26T18:12:08Z</dcterms:created>
  <dcterms:modified xsi:type="dcterms:W3CDTF">2026-04-08T22:24:34Z</dcterms:modified>
</cp:coreProperties>
</file>